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22" Type="http://schemas.openxmlformats.org/officeDocument/2006/relationships/image" Target="../media/image146.png"/><Relationship Id="rId23" Type="http://schemas.openxmlformats.org/officeDocument/2006/relationships/image" Target="../media/image147.png"/><Relationship Id="rId24" Type="http://schemas.openxmlformats.org/officeDocument/2006/relationships/image" Target="../media/image148.png"/><Relationship Id="rId25" Type="http://schemas.openxmlformats.org/officeDocument/2006/relationships/image" Target="../media/image149.png"/><Relationship Id="rId26" Type="http://schemas.openxmlformats.org/officeDocument/2006/relationships/image" Target="../media/image150.png"/><Relationship Id="rId27" Type="http://schemas.openxmlformats.org/officeDocument/2006/relationships/image" Target="../media/image151.png"/><Relationship Id="rId28" Type="http://schemas.openxmlformats.org/officeDocument/2006/relationships/image" Target="../media/image152.png"/><Relationship Id="rId29" Type="http://schemas.openxmlformats.org/officeDocument/2006/relationships/image" Target="../media/image153.png"/><Relationship Id="rId30" Type="http://schemas.openxmlformats.org/officeDocument/2006/relationships/image" Target="../media/image154.png"/><Relationship Id="rId31" Type="http://schemas.openxmlformats.org/officeDocument/2006/relationships/image" Target="../media/image15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Relationship Id="rId25" Type="http://schemas.openxmlformats.org/officeDocument/2006/relationships/image" Target="../media/image18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Relationship Id="rId29" Type="http://schemas.openxmlformats.org/officeDocument/2006/relationships/image" Target="../media/image6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93.png"/><Relationship Id="rId19" Type="http://schemas.openxmlformats.org/officeDocument/2006/relationships/image" Target="../media/image94.png"/><Relationship Id="rId20" Type="http://schemas.openxmlformats.org/officeDocument/2006/relationships/image" Target="../media/image95.png"/><Relationship Id="rId21" Type="http://schemas.openxmlformats.org/officeDocument/2006/relationships/image" Target="../media/image96.png"/><Relationship Id="rId22" Type="http://schemas.openxmlformats.org/officeDocument/2006/relationships/image" Target="../media/image97.png"/><Relationship Id="rId23" Type="http://schemas.openxmlformats.org/officeDocument/2006/relationships/image" Target="../media/image98.png"/><Relationship Id="rId24" Type="http://schemas.openxmlformats.org/officeDocument/2006/relationships/image" Target="../media/image99.png"/><Relationship Id="rId25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plot_initial_p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685800"/>
            <a:ext cx="2834640" cy="1828800"/>
          </a:xfrm>
          <a:prstGeom prst="rect">
            <a:avLst/>
          </a:prstGeom>
        </p:spPr>
      </p:pic>
      <p:pic>
        <p:nvPicPr>
          <p:cNvPr id="4" name="Picture 3" descr="plot_canonical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3657600" cy="1828800"/>
          </a:xfrm>
          <a:prstGeom prst="rect">
            <a:avLst/>
          </a:prstGeom>
        </p:spPr>
      </p:pic>
      <p:pic>
        <p:nvPicPr>
          <p:cNvPr id="5" name="Picture 4" descr="cluster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743200"/>
            <a:ext cx="2133600" cy="1828800"/>
          </a:xfrm>
          <a:prstGeom prst="rect">
            <a:avLst/>
          </a:prstGeom>
        </p:spPr>
      </p:pic>
      <p:pic>
        <p:nvPicPr>
          <p:cNvPr id="6" name="Picture 5" descr="cluste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251960"/>
            <a:ext cx="2133600" cy="1828800"/>
          </a:xfrm>
          <a:prstGeom prst="rect">
            <a:avLst/>
          </a:prstGeom>
        </p:spPr>
      </p:pic>
      <p:pic>
        <p:nvPicPr>
          <p:cNvPr id="7" name="Picture 6" descr="cluste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5760720"/>
            <a:ext cx="2133600" cy="1828800"/>
          </a:xfrm>
          <a:prstGeom prst="rect">
            <a:avLst/>
          </a:prstGeom>
        </p:spPr>
      </p:pic>
      <p:pic>
        <p:nvPicPr>
          <p:cNvPr id="8" name="Picture 7" descr="cluster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7269480"/>
            <a:ext cx="2133600" cy="1828800"/>
          </a:xfrm>
          <a:prstGeom prst="rect">
            <a:avLst/>
          </a:prstGeom>
        </p:spPr>
      </p:pic>
      <p:pic>
        <p:nvPicPr>
          <p:cNvPr id="9" name="Picture 8" descr="cluster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8778240"/>
            <a:ext cx="2133600" cy="1828800"/>
          </a:xfrm>
          <a:prstGeom prst="rect">
            <a:avLst/>
          </a:prstGeom>
        </p:spPr>
      </p:pic>
      <p:pic>
        <p:nvPicPr>
          <p:cNvPr id="10" name="Picture 9" descr="plot_weigh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743200"/>
            <a:ext cx="1828800" cy="2286000"/>
          </a:xfrm>
          <a:prstGeom prst="rect">
            <a:avLst/>
          </a:prstGeom>
        </p:spPr>
      </p:pic>
      <p:pic>
        <p:nvPicPr>
          <p:cNvPr id="11" name="Picture 10" descr="pl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5486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Activation and resting T cells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9" name="Picture 8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2" name="Picture 11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2612571" cy="1828800"/>
          </a:xfrm>
          <a:prstGeom prst="rect">
            <a:avLst/>
          </a:prstGeom>
        </p:spPr>
      </p:pic>
      <p:pic>
        <p:nvPicPr>
          <p:cNvPr id="15" name="Picture 1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7600" y="7086600"/>
            <a:ext cx="1828800" cy="1828800"/>
          </a:xfrm>
          <a:prstGeom prst="rect">
            <a:avLst/>
          </a:prstGeom>
        </p:spPr>
      </p:pic>
      <p:pic>
        <p:nvPicPr>
          <p:cNvPr id="16" name="Picture 15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T cells from healthy donors and cancer patients (MD Anderson pan-cancer)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7" name="Picture 6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438400" cy="1828800"/>
          </a:xfrm>
          <a:prstGeom prst="rect">
            <a:avLst/>
          </a:prstGeom>
        </p:spPr>
      </p:pic>
      <p:pic>
        <p:nvPicPr>
          <p:cNvPr id="13" name="Picture 12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clinical oncology</a:t>
            </a:r>
          </a:p>
        </p:txBody>
      </p:sp>
      <p:pic>
        <p:nvPicPr>
          <p:cNvPr id="3" name="Picture 2" descr="GSE120575_prepare_umap_timepo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20575_prepare_umap_respon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685800"/>
            <a:ext cx="2057400" cy="1371600"/>
          </a:xfrm>
          <a:prstGeom prst="rect">
            <a:avLst/>
          </a:prstGeom>
        </p:spPr>
      </p:pic>
      <p:pic>
        <p:nvPicPr>
          <p:cNvPr id="6" name="Picture 5" descr="GSE120575_prepare_barplot_phase_respon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685800"/>
            <a:ext cx="783771" cy="1371600"/>
          </a:xfrm>
          <a:prstGeom prst="rect">
            <a:avLst/>
          </a:prstGeom>
        </p:spPr>
      </p:pic>
      <p:pic>
        <p:nvPicPr>
          <p:cNvPr id="7" name="Picture 6" descr="GSE120575_prepare_umap_predicted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88820" cy="1371600"/>
          </a:xfrm>
          <a:prstGeom prst="rect">
            <a:avLst/>
          </a:prstGeom>
        </p:spPr>
      </p:pic>
      <p:pic>
        <p:nvPicPr>
          <p:cNvPr id="8" name="Picture 7" descr="GSE120575_prepare_barplot_monaco_response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685800"/>
            <a:ext cx="783771" cy="1371600"/>
          </a:xfrm>
          <a:prstGeom prst="rect">
            <a:avLst/>
          </a:prstGeom>
        </p:spPr>
      </p:pic>
      <p:pic>
        <p:nvPicPr>
          <p:cNvPr id="9" name="Picture 8" descr="GSE120575_featplot_CARTEx_200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10" name="Picture 9" descr="GSE12057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743200"/>
            <a:ext cx="1851660" cy="1371600"/>
          </a:xfrm>
          <a:prstGeom prst="rect">
            <a:avLst/>
          </a:prstGeom>
        </p:spPr>
      </p:pic>
      <p:pic>
        <p:nvPicPr>
          <p:cNvPr id="11" name="Picture 10" descr="GSE120575_plot_volcano_baseline_respon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2" name="Picture 11" descr="GSE120575_query_agg_aggplot_CARTEx_200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800" y="2743200"/>
            <a:ext cx="1828800" cy="1828800"/>
          </a:xfrm>
          <a:prstGeom prst="rect">
            <a:avLst/>
          </a:prstGeom>
        </p:spPr>
      </p:pic>
      <p:pic>
        <p:nvPicPr>
          <p:cNvPr id="14" name="Picture 13" descr="GSE151511_prepare_umap_responde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51511_prepare_umap_phas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6" name="Picture 15" descr="GSE151511_prepare_barplot_phase_responder_slim_noNA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43400" y="4800600"/>
            <a:ext cx="783771" cy="1371600"/>
          </a:xfrm>
          <a:prstGeom prst="rect">
            <a:avLst/>
          </a:prstGeom>
        </p:spPr>
      </p:pic>
      <p:pic>
        <p:nvPicPr>
          <p:cNvPr id="17" name="Picture 16" descr="GSE151511_prepare_umap_predicted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4800600"/>
            <a:ext cx="1988820" cy="1371600"/>
          </a:xfrm>
          <a:prstGeom prst="rect">
            <a:avLst/>
          </a:prstGeom>
        </p:spPr>
      </p:pic>
      <p:pic>
        <p:nvPicPr>
          <p:cNvPr id="18" name="Picture 17" descr="GSE151511_prepare_barplot_monaco_responder_slim_noNA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4800600"/>
            <a:ext cx="783771" cy="1371600"/>
          </a:xfrm>
          <a:prstGeom prst="rect">
            <a:avLst/>
          </a:prstGeom>
        </p:spPr>
      </p:pic>
      <p:pic>
        <p:nvPicPr>
          <p:cNvPr id="19" name="Picture 18" descr="GSE151511_prepare_featplot_CARTEx_200_responde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6858000"/>
            <a:ext cx="1028700" cy="1371600"/>
          </a:xfrm>
          <a:prstGeom prst="rect">
            <a:avLst/>
          </a:prstGeom>
        </p:spPr>
      </p:pic>
      <p:pic>
        <p:nvPicPr>
          <p:cNvPr id="20" name="Picture 19" descr="GSE151511_prepare_umap_CARTEx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1600" y="6858000"/>
            <a:ext cx="1851660" cy="1371600"/>
          </a:xfrm>
          <a:prstGeom prst="rect">
            <a:avLst/>
          </a:prstGeom>
        </p:spPr>
      </p:pic>
      <p:pic>
        <p:nvPicPr>
          <p:cNvPr id="21" name="Picture 20" descr="GSE151511_plot_volcano_baseline_respons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2" name="Picture 21" descr="GSE151511_query_agg_aggplot_CARTEx_200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6858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aggplot_CARTEx_200_response_monaco_split_countsiz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43800" y="6858000"/>
            <a:ext cx="1828800" cy="1828800"/>
          </a:xfrm>
          <a:prstGeom prst="rect">
            <a:avLst/>
          </a:prstGeom>
        </p:spPr>
      </p:pic>
      <p:pic>
        <p:nvPicPr>
          <p:cNvPr id="24" name="Picture 23" descr="GSE125881_prepare_umap_group2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" y="8915400"/>
            <a:ext cx="2057400" cy="1371600"/>
          </a:xfrm>
          <a:prstGeom prst="rect">
            <a:avLst/>
          </a:prstGeom>
        </p:spPr>
      </p:pic>
      <p:pic>
        <p:nvPicPr>
          <p:cNvPr id="25" name="Picture 24" descr="GSE125881_prepare_umap_phas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86000" y="8915400"/>
            <a:ext cx="2057400" cy="1371600"/>
          </a:xfrm>
          <a:prstGeom prst="rect">
            <a:avLst/>
          </a:prstGeom>
        </p:spPr>
      </p:pic>
      <p:pic>
        <p:nvPicPr>
          <p:cNvPr id="26" name="Picture 25" descr="GSE125881_prepare_barplot_phase_group2_slim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43400" y="8915400"/>
            <a:ext cx="979714" cy="1371600"/>
          </a:xfrm>
          <a:prstGeom prst="rect">
            <a:avLst/>
          </a:prstGeom>
        </p:spPr>
      </p:pic>
      <p:pic>
        <p:nvPicPr>
          <p:cNvPr id="27" name="Picture 26" descr="GSE125881_prepare_umap_predicted_monaco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29200" y="8915400"/>
            <a:ext cx="1988820" cy="1371600"/>
          </a:xfrm>
          <a:prstGeom prst="rect">
            <a:avLst/>
          </a:prstGeom>
        </p:spPr>
      </p:pic>
      <p:pic>
        <p:nvPicPr>
          <p:cNvPr id="28" name="Picture 27" descr="GSE125881_prepare_barplot_monaco_group2_slim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86600" y="8915400"/>
            <a:ext cx="979714" cy="1371600"/>
          </a:xfrm>
          <a:prstGeom prst="rect">
            <a:avLst/>
          </a:prstGeom>
        </p:spPr>
      </p:pic>
      <p:pic>
        <p:nvPicPr>
          <p:cNvPr id="29" name="Picture 28" descr="GSE125881_prepare_featplot_CARTEx_200_group2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8600" y="10972800"/>
            <a:ext cx="1028700" cy="1371600"/>
          </a:xfrm>
          <a:prstGeom prst="rect">
            <a:avLst/>
          </a:prstGeom>
        </p:spPr>
      </p:pic>
      <p:pic>
        <p:nvPicPr>
          <p:cNvPr id="30" name="Picture 29" descr="GSE125881_prepare_umap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71600" y="10972800"/>
            <a:ext cx="1920240" cy="1371600"/>
          </a:xfrm>
          <a:prstGeom prst="rect">
            <a:avLst/>
          </a:prstGeom>
        </p:spPr>
      </p:pic>
      <p:pic>
        <p:nvPicPr>
          <p:cNvPr id="31" name="Picture 30" descr="GSE125881_query_agg_aggplot_CARTEx_200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00400" y="10972800"/>
            <a:ext cx="2133600" cy="1828800"/>
          </a:xfrm>
          <a:prstGeom prst="rect">
            <a:avLst/>
          </a:prstGeom>
        </p:spPr>
      </p:pic>
      <p:pic>
        <p:nvPicPr>
          <p:cNvPr id="32" name="Picture 31" descr="GSE125881_aggplot_CARTEx_200_group2_monaco_split_countsiz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43600" y="10972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COVID-19 severity and SARS-CoV-2-reactive T cell exhaustion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685800" cy="1143000"/>
          </a:xfrm>
          <a:prstGeom prst="rect">
            <a:avLst/>
          </a:prstGeom>
        </p:spPr>
      </p:pic>
      <p:pic>
        <p:nvPicPr>
          <p:cNvPr id="9" name="Picture 8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685800" cy="1143000"/>
          </a:xfrm>
          <a:prstGeom prst="rect">
            <a:avLst/>
          </a:prstGeom>
        </p:spPr>
      </p:pic>
      <p:pic>
        <p:nvPicPr>
          <p:cNvPr id="12" name="Picture 11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pic>
        <p:nvPicPr>
          <p:cNvPr id="15" name="Picture 1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7432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pic>
        <p:nvPicPr>
          <p:cNvPr id="11" name="Picture 10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pic>
        <p:nvPicPr>
          <p:cNvPr id="12" name="Picture 11" descr="GSE207935_plot_volcano_STAT3GOF_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contro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207935_aggplot_heatmap_C5_C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4800600"/>
            <a:ext cx="292608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prepare_vlnplot_affstatstim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aggplot_vlnplot_all_C5_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852160" cy="1828800"/>
          </a:xfrm>
          <a:prstGeom prst="rect">
            <a:avLst/>
          </a:prstGeom>
        </p:spPr>
      </p:pic>
      <p:pic>
        <p:nvPicPr>
          <p:cNvPr id="4" name="Picture 3" descr="GSE207935_prepare_umap_sig_activ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2560320" cy="1828800"/>
          </a:xfrm>
          <a:prstGeom prst="rect">
            <a:avLst/>
          </a:prstGeom>
        </p:spPr>
      </p:pic>
      <p:pic>
        <p:nvPicPr>
          <p:cNvPr id="5" name="Picture 4" descr="GSE207935_prepare_umap_sig_anerg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743200"/>
            <a:ext cx="2560320" cy="1828800"/>
          </a:xfrm>
          <a:prstGeom prst="rect">
            <a:avLst/>
          </a:prstGeom>
        </p:spPr>
      </p:pic>
      <p:pic>
        <p:nvPicPr>
          <p:cNvPr id="6" name="Picture 5" descr="GSE207935_prepare_umap_sig_senescen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743200"/>
            <a:ext cx="2560320" cy="1828800"/>
          </a:xfrm>
          <a:prstGeom prst="rect">
            <a:avLst/>
          </a:prstGeom>
        </p:spPr>
      </p:pic>
      <p:pic>
        <p:nvPicPr>
          <p:cNvPr id="7" name="Picture 6" descr="GSE207935_prepare_umap_sig_stemne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743200"/>
            <a:ext cx="2560320" cy="1828800"/>
          </a:xfrm>
          <a:prstGeom prst="rect">
            <a:avLst/>
          </a:prstGeom>
        </p:spPr>
      </p:pic>
      <p:pic>
        <p:nvPicPr>
          <p:cNvPr id="8" name="Picture 7" descr="GSE207935_prepare_umap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800600"/>
            <a:ext cx="7315200" cy="1828800"/>
          </a:xfrm>
          <a:prstGeom prst="rect">
            <a:avLst/>
          </a:prstGeom>
        </p:spPr>
      </p:pic>
      <p:pic>
        <p:nvPicPr>
          <p:cNvPr id="9" name="Picture 8" descr="GSE207935_prepare_umap_activation_affstatst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858000"/>
            <a:ext cx="7315200" cy="1828800"/>
          </a:xfrm>
          <a:prstGeom prst="rect">
            <a:avLst/>
          </a:prstGeom>
        </p:spPr>
      </p:pic>
      <p:pic>
        <p:nvPicPr>
          <p:cNvPr id="10" name="Picture 9" descr="GSE207935_prepare_umap_anergy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8915400"/>
            <a:ext cx="7315200" cy="1828800"/>
          </a:xfrm>
          <a:prstGeom prst="rect">
            <a:avLst/>
          </a:prstGeom>
        </p:spPr>
      </p:pic>
      <p:pic>
        <p:nvPicPr>
          <p:cNvPr id="11" name="Picture 10" descr="GSE207935_prepare_umap_senescence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972800"/>
            <a:ext cx="7315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Biological context / Evaluation with other exhaustion and cell state signatures</a:t>
            </a:r>
          </a:p>
        </p:txBody>
      </p:sp>
      <p:pic>
        <p:nvPicPr>
          <p:cNvPr id="3" name="Picture 2" descr="plot_mean_zscore_by_signa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72000"/>
            <a:ext cx="5486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pic>
        <p:nvPicPr>
          <p:cNvPr id="6" name="Picture 5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pic>
        <p:nvPicPr>
          <p:cNvPr id="9" name="Picture 8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BEACH domain deficiencies (autoimmunity caused by defective CTLA-4 trafficking)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pic>
        <p:nvPicPr>
          <p:cNvPr id="13" name="Picture 12" descr="GSE196606_query_agg_aggplot_CARTEx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2133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T cell exhaustion in neurodegenerative diseases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pic>
        <p:nvPicPr>
          <p:cNvPr id="5" name="Picture 4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653143" cy="1143000"/>
          </a:xfrm>
          <a:prstGeom prst="rect">
            <a:avLst/>
          </a:prstGeom>
        </p:spPr>
      </p:pic>
      <p:pic>
        <p:nvPicPr>
          <p:cNvPr id="7" name="Picture 6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Zenodo3993994_blood_explore_plot_volcano_Parkinson_bloo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3657600" cy="1828800"/>
          </a:xfrm>
          <a:prstGeom prst="rect">
            <a:avLst/>
          </a:prstGeom>
        </p:spPr>
      </p:pic>
      <p:pic>
        <p:nvPicPr>
          <p:cNvPr id="4" name="Picture 3" descr="fraction_CARTEx_repch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5800"/>
            <a:ext cx="3429000" cy="1143000"/>
          </a:xfrm>
          <a:prstGeom prst="rect">
            <a:avLst/>
          </a:prstGeom>
        </p:spPr>
      </p:pic>
      <p:pic>
        <p:nvPicPr>
          <p:cNvPr id="5" name="Picture 4" descr="fraction_sig_repchart_CAR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57400"/>
            <a:ext cx="3429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T cell exhaustion is distinct from aging, cell cycle, and differentiation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pic>
        <p:nvPicPr>
          <p:cNvPr id="5" name="Picture 4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7" name="Picture 6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pic>
        <p:nvPicPr>
          <p:cNvPr id="12" name="Picture 11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pic>
        <p:nvPicPr>
          <p:cNvPr id="13" name="Picture 12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14" name="Picture 13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pic>
        <p:nvPicPr>
          <p:cNvPr id="15" name="Picture 14" descr="GSE136184_vlnplot_CARTEx_200_extract_ident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1028700" cy="1371600"/>
          </a:xfrm>
          <a:prstGeom prst="rect">
            <a:avLst/>
          </a:prstGeom>
        </p:spPr>
      </p:pic>
      <p:pic>
        <p:nvPicPr>
          <p:cNvPr id="16" name="Picture 15" descr="GSE136184_transition_volcano_OTvYN_CARTEx_63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7543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858000" cy="1371600"/>
          </a:xfrm>
          <a:prstGeom prst="rect">
            <a:avLst/>
          </a:prstGeom>
        </p:spPr>
      </p:pic>
      <p:pic>
        <p:nvPicPr>
          <p:cNvPr id="4" name="Picture 3" descr="GSE136184_cs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184_cs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36184_l_prepare_umap_age_group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7" name="Picture 6" descr="GSE136184_l_prepare_umap_CARTEx_200_grou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54864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l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086600"/>
            <a:ext cx="2057400" cy="1371600"/>
          </a:xfrm>
          <a:prstGeom prst="rect">
            <a:avLst/>
          </a:prstGeom>
        </p:spPr>
      </p:pic>
      <p:pic>
        <p:nvPicPr>
          <p:cNvPr id="9" name="Picture 8" descr="GSE136184_l_prepare_barplot_phase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7086600"/>
            <a:ext cx="979714" cy="1143000"/>
          </a:xfrm>
          <a:prstGeom prst="rect">
            <a:avLst/>
          </a:prstGeom>
        </p:spPr>
      </p:pic>
      <p:pic>
        <p:nvPicPr>
          <p:cNvPr id="10" name="Picture 9" descr="GSE136184_l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7086600"/>
            <a:ext cx="4114800" cy="1371600"/>
          </a:xfrm>
          <a:prstGeom prst="rect">
            <a:avLst/>
          </a:prstGeom>
        </p:spPr>
      </p:pic>
      <p:pic>
        <p:nvPicPr>
          <p:cNvPr id="11" name="Picture 10" descr="GSE136184_l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8686800"/>
            <a:ext cx="1988820" cy="1371600"/>
          </a:xfrm>
          <a:prstGeom prst="rect">
            <a:avLst/>
          </a:prstGeom>
        </p:spPr>
      </p:pic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86868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6" name="Picture 5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43200"/>
            <a:ext cx="2612571" cy="1828800"/>
          </a:xfrm>
          <a:prstGeom prst="rect">
            <a:avLst/>
          </a:prstGeom>
        </p:spPr>
      </p:pic>
      <p:pic>
        <p:nvPicPr>
          <p:cNvPr id="9" name="Picture 8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743200"/>
            <a:ext cx="2194560" cy="1828800"/>
          </a:xfrm>
          <a:prstGeom prst="rect">
            <a:avLst/>
          </a:prstGeom>
        </p:spPr>
      </p:pic>
      <p:pic>
        <p:nvPicPr>
          <p:cNvPr id="10" name="Picture 9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743200"/>
            <a:ext cx="1028700" cy="1371600"/>
          </a:xfrm>
          <a:prstGeom prst="rect">
            <a:avLst/>
          </a:prstGeom>
        </p:spPr>
      </p:pic>
      <p:pic>
        <p:nvPicPr>
          <p:cNvPr id="11" name="Picture 10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743200"/>
            <a:ext cx="1851660" cy="1371600"/>
          </a:xfrm>
          <a:prstGeom prst="rect">
            <a:avLst/>
          </a:prstGeom>
        </p:spPr>
      </p:pic>
      <p:pic>
        <p:nvPicPr>
          <p:cNvPr id="12" name="Picture 11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1920240" cy="1371600"/>
          </a:xfrm>
          <a:prstGeom prst="rect">
            <a:avLst/>
          </a:prstGeom>
        </p:spPr>
      </p:pic>
      <p:pic>
        <p:nvPicPr>
          <p:cNvPr id="16" name="Picture 1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800600"/>
            <a:ext cx="3200400" cy="1828800"/>
          </a:xfrm>
          <a:prstGeom prst="rect">
            <a:avLst/>
          </a:prstGeom>
        </p:spPr>
      </p:pic>
      <p:pic>
        <p:nvPicPr>
          <p:cNvPr id="17" name="Picture 16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58000"/>
            <a:ext cx="2057400" cy="1371600"/>
          </a:xfrm>
          <a:prstGeom prst="rect">
            <a:avLst/>
          </a:prstGeom>
        </p:spPr>
      </p:pic>
      <p:pic>
        <p:nvPicPr>
          <p:cNvPr id="18" name="Picture 17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858000"/>
            <a:ext cx="2057400" cy="1371600"/>
          </a:xfrm>
          <a:prstGeom prst="rect">
            <a:avLst/>
          </a:prstGeom>
        </p:spPr>
      </p:pic>
      <p:pic>
        <p:nvPicPr>
          <p:cNvPr id="19" name="Picture 18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858000"/>
            <a:ext cx="979714" cy="1371600"/>
          </a:xfrm>
          <a:prstGeom prst="rect">
            <a:avLst/>
          </a:prstGeom>
        </p:spPr>
      </p:pic>
      <p:pic>
        <p:nvPicPr>
          <p:cNvPr id="20" name="Picture 19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858000"/>
            <a:ext cx="1988820" cy="1371600"/>
          </a:xfrm>
          <a:prstGeom prst="rect">
            <a:avLst/>
          </a:prstGeom>
        </p:spPr>
      </p:pic>
      <p:pic>
        <p:nvPicPr>
          <p:cNvPr id="21" name="Picture 20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858000"/>
            <a:ext cx="979714" cy="1371600"/>
          </a:xfrm>
          <a:prstGeom prst="rect">
            <a:avLst/>
          </a:prstGeom>
        </p:spPr>
      </p:pic>
      <p:pic>
        <p:nvPicPr>
          <p:cNvPr id="22" name="Picture 21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8915400"/>
            <a:ext cx="2612571" cy="1828800"/>
          </a:xfrm>
          <a:prstGeom prst="rect">
            <a:avLst/>
          </a:prstGeom>
        </p:spPr>
      </p:pic>
      <p:pic>
        <p:nvPicPr>
          <p:cNvPr id="23" name="Picture 22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915400"/>
            <a:ext cx="2194560" cy="1828800"/>
          </a:xfrm>
          <a:prstGeom prst="rect">
            <a:avLst/>
          </a:prstGeom>
        </p:spPr>
      </p:pic>
      <p:pic>
        <p:nvPicPr>
          <p:cNvPr id="24" name="Picture 23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915400"/>
            <a:ext cx="1028700" cy="1371600"/>
          </a:xfrm>
          <a:prstGeom prst="rect">
            <a:avLst/>
          </a:prstGeom>
        </p:spPr>
      </p:pic>
      <p:pic>
        <p:nvPicPr>
          <p:cNvPr id="25" name="Picture 24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915400"/>
            <a:ext cx="1920240" cy="1371600"/>
          </a:xfrm>
          <a:prstGeom prst="rect">
            <a:avLst/>
          </a:prstGeom>
        </p:spPr>
      </p:pic>
      <p:pic>
        <p:nvPicPr>
          <p:cNvPr id="26" name="Picture 25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915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9728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972800"/>
            <a:ext cx="2057400" cy="1371600"/>
          </a:xfrm>
          <a:prstGeom prst="rect">
            <a:avLst/>
          </a:prstGeom>
        </p:spPr>
      </p:pic>
      <p:pic>
        <p:nvPicPr>
          <p:cNvPr id="29" name="Picture 2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972800"/>
            <a:ext cx="3200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36874_prepare_umap_CARTEx_200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2743200" cy="1371600"/>
          </a:xfrm>
          <a:prstGeom prst="rect">
            <a:avLst/>
          </a:prstGeom>
        </p:spPr>
      </p:pic>
      <p:pic>
        <p:nvPicPr>
          <p:cNvPr id="5" name="Picture 4" descr="GSE136874_prepare_umap_CARTEx_200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6" name="Picture 5" descr="GSE136874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  <p:pic>
        <p:nvPicPr>
          <p:cNvPr id="7" name="Picture 6" descr="GSE160160_explore_volcano_CAEvday0_CARTEx_C2gen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  <p:pic>
        <p:nvPicPr>
          <p:cNvPr id="8" name="Picture 7" descr="GSE160160_prepare_umap_CARTEx_200_exposu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9" name="Picture 8" descr="GSE16016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9144000"/>
            <a:ext cx="4114800" cy="1371600"/>
          </a:xfrm>
          <a:prstGeom prst="rect">
            <a:avLst/>
          </a:prstGeom>
        </p:spPr>
      </p:pic>
      <p:pic>
        <p:nvPicPr>
          <p:cNvPr id="10" name="Picture 9" descr="GSE160160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10744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920240" cy="1371600"/>
          </a:xfrm>
          <a:prstGeom prst="rect">
            <a:avLst/>
          </a:prstGeom>
        </p:spPr>
      </p:pic>
      <p:pic>
        <p:nvPicPr>
          <p:cNvPr id="16" name="Picture 15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920240" cy="1371600"/>
          </a:xfrm>
          <a:prstGeom prst="rect">
            <a:avLst/>
          </a:prstGeom>
        </p:spPr>
      </p:pic>
      <p:pic>
        <p:nvPicPr>
          <p:cNvPr id="17" name="Picture 16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920240" cy="1371600"/>
          </a:xfrm>
          <a:prstGeom prst="rect">
            <a:avLst/>
          </a:prstGeom>
        </p:spPr>
      </p:pic>
      <p:pic>
        <p:nvPicPr>
          <p:cNvPr id="18" name="Picture 17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